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60" r:id="rId2"/>
    <p:sldId id="263" r:id="rId3"/>
    <p:sldId id="261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a Bernaldo" initials="MB" lastIdx="2" clrIdx="0">
    <p:extLst>
      <p:ext uri="{19B8F6BF-5375-455C-9EA6-DF929625EA0E}">
        <p15:presenceInfo xmlns:p15="http://schemas.microsoft.com/office/powerpoint/2012/main" userId="S::marta.bernaldo@pridecom.es::3beb0643-fcef-4a6a-946c-7ed70bd781b8" providerId="AD"/>
      </p:ext>
    </p:extLst>
  </p:cmAuthor>
  <p:cmAuthor id="2" name="Marta Factor" initials="MF" lastIdx="5" clrIdx="1">
    <p:extLst>
      <p:ext uri="{19B8F6BF-5375-455C-9EA6-DF929625EA0E}">
        <p15:presenceInfo xmlns:p15="http://schemas.microsoft.com/office/powerpoint/2012/main" userId="S::marta.factor@pridecom.es::ca28a711-97f6-4e58-9714-ac4786e020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7936"/>
    <a:srgbClr val="F07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23" autoAdjust="0"/>
    <p:restoredTop sz="91200" autoAdjust="0"/>
  </p:normalViewPr>
  <p:slideViewPr>
    <p:cSldViewPr snapToGrid="0">
      <p:cViewPr varScale="1">
        <p:scale>
          <a:sx n="104" d="100"/>
          <a:sy n="104" d="100"/>
        </p:scale>
        <p:origin x="13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35" d="100"/>
          <a:sy n="135" d="100"/>
        </p:scale>
        <p:origin x="460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16T17:23:42.194" idx="2">
    <p:pos x="3911" y="4422"/>
    <p:text>Hacer un diseño así en el que se pueda escribir en cada post-it</p:text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DC49FD2C-D9E9-D64F-8096-A7EF708ECD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C587739-FBAC-564C-AE90-0A20A3572F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7184E-A27E-5F43-9EAA-A7FAD6AD8E72}" type="datetimeFigureOut">
              <a:rPr lang="es-ES" smtClean="0"/>
              <a:t>24/02/2021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874CCAE-9D0D-8C4D-9143-A0E9D8E5AC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28DE6B6-2F25-A24A-8172-D4832A54506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ABC8E-B08B-4544-92E6-EA10697EDA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1518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63A49CCE-D77D-1A4A-B467-6EA0D1F737C3}"/>
              </a:ext>
            </a:extLst>
          </p:cNvPr>
          <p:cNvSpPr/>
          <p:nvPr userDrawn="1"/>
        </p:nvSpPr>
        <p:spPr>
          <a:xfrm>
            <a:off x="185" y="0"/>
            <a:ext cx="12191815" cy="6858000"/>
          </a:xfrm>
          <a:prstGeom prst="rect">
            <a:avLst/>
          </a:prstGeom>
          <a:solidFill>
            <a:srgbClr val="F07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066311A-8DDA-6646-B5BF-83078BA5C0D8}"/>
              </a:ext>
            </a:extLst>
          </p:cNvPr>
          <p:cNvSpPr txBox="1"/>
          <p:nvPr userDrawn="1"/>
        </p:nvSpPr>
        <p:spPr>
          <a:xfrm>
            <a:off x="439756" y="6355420"/>
            <a:ext cx="2694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PrideCom</a:t>
            </a: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08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CF5ACE94-5AFE-D140-A7A7-56DA9EBF41AD}"/>
              </a:ext>
            </a:extLst>
          </p:cNvPr>
          <p:cNvSpPr/>
          <p:nvPr userDrawn="1"/>
        </p:nvSpPr>
        <p:spPr>
          <a:xfrm>
            <a:off x="185" y="0"/>
            <a:ext cx="12191815" cy="6858000"/>
          </a:xfrm>
          <a:prstGeom prst="rect">
            <a:avLst/>
          </a:prstGeom>
          <a:solidFill>
            <a:srgbClr val="F07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E682921-AE83-CF43-8D5B-348D0939706A}"/>
              </a:ext>
            </a:extLst>
          </p:cNvPr>
          <p:cNvSpPr txBox="1"/>
          <p:nvPr userDrawn="1"/>
        </p:nvSpPr>
        <p:spPr>
          <a:xfrm>
            <a:off x="439756" y="6355420"/>
            <a:ext cx="2694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PrideCom</a:t>
            </a: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74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CF5ACE94-5AFE-D140-A7A7-56DA9EBF41AD}"/>
              </a:ext>
            </a:extLst>
          </p:cNvPr>
          <p:cNvSpPr/>
          <p:nvPr userDrawn="1"/>
        </p:nvSpPr>
        <p:spPr>
          <a:xfrm>
            <a:off x="185" y="0"/>
            <a:ext cx="12191815" cy="6858000"/>
          </a:xfrm>
          <a:prstGeom prst="rect">
            <a:avLst/>
          </a:prstGeom>
          <a:solidFill>
            <a:srgbClr val="F07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C657427-4D29-4441-B85C-2D74BA83C21D}"/>
              </a:ext>
            </a:extLst>
          </p:cNvPr>
          <p:cNvSpPr/>
          <p:nvPr userDrawn="1"/>
        </p:nvSpPr>
        <p:spPr>
          <a:xfrm>
            <a:off x="364814" y="1273215"/>
            <a:ext cx="11462372" cy="42594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 descr="Forma, Cuadrado&#10;&#10;Descripción generada automáticamente">
            <a:extLst>
              <a:ext uri="{FF2B5EF4-FFF2-40B4-BE49-F238E27FC236}">
                <a16:creationId xmlns:a16="http://schemas.microsoft.com/office/drawing/2014/main" id="{204F2D67-4B53-6C41-A4B1-E01DD1A7D0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51" y="1576622"/>
            <a:ext cx="1655131" cy="1769228"/>
          </a:xfrm>
          <a:prstGeom prst="rect">
            <a:avLst/>
          </a:prstGeom>
          <a:effectLst>
            <a:outerShdw blurRad="63500" dist="50800" dir="5400000" algn="ctr" rotWithShape="0">
              <a:srgbClr val="000000">
                <a:alpha val="17000"/>
              </a:srgbClr>
            </a:outerShdw>
          </a:effectLst>
        </p:spPr>
      </p:pic>
      <p:pic>
        <p:nvPicPr>
          <p:cNvPr id="5" name="Imagen 4" descr="Imagen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DD7C41CB-C06F-E343-A4D7-0C1525950EA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516" y="1576622"/>
            <a:ext cx="1735104" cy="1769228"/>
          </a:xfrm>
          <a:prstGeom prst="rect">
            <a:avLst/>
          </a:prstGeom>
          <a:effectLst>
            <a:outerShdw blurRad="63500" dist="50800" dir="5400000" algn="ctr" rotWithShape="0">
              <a:srgbClr val="000000">
                <a:alpha val="17000"/>
              </a:srgbClr>
            </a:outerShdw>
          </a:effectLst>
        </p:spPr>
      </p:pic>
      <p:pic>
        <p:nvPicPr>
          <p:cNvPr id="7" name="Imagen 6" descr="Forma, Cuadrado&#10;&#10;Descripción generada automáticamente">
            <a:extLst>
              <a:ext uri="{FF2B5EF4-FFF2-40B4-BE49-F238E27FC236}">
                <a16:creationId xmlns:a16="http://schemas.microsoft.com/office/drawing/2014/main" id="{1C41A0F8-7E2E-F44F-9A0D-B6CDDA030F2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545" y="1576622"/>
            <a:ext cx="1725372" cy="1769228"/>
          </a:xfrm>
          <a:prstGeom prst="rect">
            <a:avLst/>
          </a:prstGeom>
          <a:effectLst>
            <a:outerShdw blurRad="63500" dist="50800" dir="5400000" algn="ctr" rotWithShape="0">
              <a:srgbClr val="000000">
                <a:alpha val="17000"/>
              </a:srgbClr>
            </a:outerShdw>
          </a:effectLst>
        </p:spPr>
      </p:pic>
      <p:pic>
        <p:nvPicPr>
          <p:cNvPr id="8" name="Imagen 7" descr="Forma&#10;&#10;Descripción generada automáticamente">
            <a:extLst>
              <a:ext uri="{FF2B5EF4-FFF2-40B4-BE49-F238E27FC236}">
                <a16:creationId xmlns:a16="http://schemas.microsoft.com/office/drawing/2014/main" id="{6F5849EA-4D41-934A-9B0B-7548EEDCA1E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009" y="1576622"/>
            <a:ext cx="1725372" cy="1769228"/>
          </a:xfrm>
          <a:prstGeom prst="rect">
            <a:avLst/>
          </a:prstGeom>
          <a:effectLst>
            <a:outerShdw blurRad="63500" dist="50800" dir="5400000" algn="ctr" rotWithShape="0">
              <a:srgbClr val="000000">
                <a:alpha val="17000"/>
              </a:srgbClr>
            </a:outerShdw>
          </a:effectLst>
        </p:spPr>
      </p:pic>
      <p:pic>
        <p:nvPicPr>
          <p:cNvPr id="9" name="Imagen 8" descr="Forma, Rectángulo, Cuadrado&#10;&#10;Descripción generada automáticamente">
            <a:extLst>
              <a:ext uri="{FF2B5EF4-FFF2-40B4-BE49-F238E27FC236}">
                <a16:creationId xmlns:a16="http://schemas.microsoft.com/office/drawing/2014/main" id="{42751C81-62F1-F74F-9C17-C17CC754EAE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438" y="1576622"/>
            <a:ext cx="1671440" cy="1769228"/>
          </a:xfrm>
          <a:prstGeom prst="rect">
            <a:avLst/>
          </a:prstGeom>
          <a:effectLst>
            <a:outerShdw blurRad="63500" dist="50800" dir="5400000" algn="ctr" rotWithShape="0">
              <a:srgbClr val="000000">
                <a:alpha val="17000"/>
              </a:srgbClr>
            </a:outerShdw>
          </a:effectLst>
        </p:spPr>
      </p:pic>
      <p:pic>
        <p:nvPicPr>
          <p:cNvPr id="10" name="Imagen 9" descr="Forma, Cuadrado&#10;&#10;Descripción generada automáticamente">
            <a:extLst>
              <a:ext uri="{FF2B5EF4-FFF2-40B4-BE49-F238E27FC236}">
                <a16:creationId xmlns:a16="http://schemas.microsoft.com/office/drawing/2014/main" id="{B97718FC-0CE5-D34A-AD3D-E8F476CA50DA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5367" y="1576622"/>
            <a:ext cx="1688765" cy="1769228"/>
          </a:xfrm>
          <a:prstGeom prst="rect">
            <a:avLst/>
          </a:prstGeom>
          <a:effectLst>
            <a:outerShdw blurRad="63500" dist="50800" dir="5400000" algn="ctr" rotWithShape="0">
              <a:srgbClr val="000000">
                <a:alpha val="17000"/>
              </a:srgbClr>
            </a:outerShdw>
          </a:effectLst>
        </p:spPr>
      </p:pic>
      <p:pic>
        <p:nvPicPr>
          <p:cNvPr id="11" name="Imagen 10" descr="Imagen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5DD9ED4C-ED1B-6642-B8FC-59B7BCECE6E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074" y="3486445"/>
            <a:ext cx="1735104" cy="1769228"/>
          </a:xfrm>
          <a:prstGeom prst="rect">
            <a:avLst/>
          </a:prstGeom>
          <a:effectLst>
            <a:outerShdw blurRad="63500" dist="50800" dir="5400000" algn="ctr" rotWithShape="0">
              <a:srgbClr val="000000">
                <a:alpha val="17000"/>
              </a:srgbClr>
            </a:outerShdw>
          </a:effectLst>
        </p:spPr>
      </p:pic>
      <p:pic>
        <p:nvPicPr>
          <p:cNvPr id="12" name="Imagen 11" descr="Forma, Cuadrado&#10;&#10;Descripción generada automáticamente">
            <a:extLst>
              <a:ext uri="{FF2B5EF4-FFF2-40B4-BE49-F238E27FC236}">
                <a16:creationId xmlns:a16="http://schemas.microsoft.com/office/drawing/2014/main" id="{AB115B34-1EC7-064D-BFCF-9341116ADB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22" y="3486445"/>
            <a:ext cx="1725372" cy="1769228"/>
          </a:xfrm>
          <a:prstGeom prst="rect">
            <a:avLst/>
          </a:prstGeom>
          <a:effectLst>
            <a:outerShdw blurRad="63500" dist="50800" dir="5400000" algn="ctr" rotWithShape="0">
              <a:srgbClr val="000000">
                <a:alpha val="17000"/>
              </a:srgbClr>
            </a:outerShdw>
          </a:effectLst>
        </p:spPr>
      </p:pic>
      <p:pic>
        <p:nvPicPr>
          <p:cNvPr id="13" name="Imagen 12" descr="Forma, Cuadrado&#10;&#10;Descripción generada automáticamente">
            <a:extLst>
              <a:ext uri="{FF2B5EF4-FFF2-40B4-BE49-F238E27FC236}">
                <a16:creationId xmlns:a16="http://schemas.microsoft.com/office/drawing/2014/main" id="{AFC6941E-5BE2-6544-9E3A-D55C8502C9A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649" y="3486445"/>
            <a:ext cx="1688765" cy="1769228"/>
          </a:xfrm>
          <a:prstGeom prst="rect">
            <a:avLst/>
          </a:prstGeom>
          <a:effectLst>
            <a:outerShdw blurRad="63500" dist="50800" dir="5400000" algn="ctr" rotWithShape="0">
              <a:srgbClr val="000000">
                <a:alpha val="17000"/>
              </a:srgbClr>
            </a:outerShdw>
          </a:effectLst>
        </p:spPr>
      </p:pic>
      <p:pic>
        <p:nvPicPr>
          <p:cNvPr id="14" name="Imagen 13" descr="Forma, Cuadrado&#10;&#10;Descripción generada automáticamente">
            <a:extLst>
              <a:ext uri="{FF2B5EF4-FFF2-40B4-BE49-F238E27FC236}">
                <a16:creationId xmlns:a16="http://schemas.microsoft.com/office/drawing/2014/main" id="{9C51C7AA-6B86-4042-AA3B-4A6B42306B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174" y="3486445"/>
            <a:ext cx="1655131" cy="1769228"/>
          </a:xfrm>
          <a:prstGeom prst="rect">
            <a:avLst/>
          </a:prstGeom>
          <a:effectLst>
            <a:outerShdw blurRad="63500" dist="50800" dir="5400000" algn="ctr" rotWithShape="0">
              <a:srgbClr val="000000">
                <a:alpha val="17000"/>
              </a:srgbClr>
            </a:outerShdw>
          </a:effectLst>
        </p:spPr>
      </p:pic>
      <p:pic>
        <p:nvPicPr>
          <p:cNvPr id="15" name="Imagen 14" descr="Forma&#10;&#10;Descripción generada automáticamente">
            <a:extLst>
              <a:ext uri="{FF2B5EF4-FFF2-40B4-BE49-F238E27FC236}">
                <a16:creationId xmlns:a16="http://schemas.microsoft.com/office/drawing/2014/main" id="{3CC8ED9C-C468-CE41-A451-47DC7F0288D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451" y="3486445"/>
            <a:ext cx="1725372" cy="1769228"/>
          </a:xfrm>
          <a:prstGeom prst="rect">
            <a:avLst/>
          </a:prstGeom>
          <a:effectLst>
            <a:outerShdw blurRad="63500" dist="50800" dir="5400000" algn="ctr" rotWithShape="0">
              <a:srgbClr val="000000">
                <a:alpha val="17000"/>
              </a:srgbClr>
            </a:outerShdw>
          </a:effectLst>
        </p:spPr>
      </p:pic>
      <p:pic>
        <p:nvPicPr>
          <p:cNvPr id="16" name="Imagen 15" descr="Forma, Rectángulo, Cuadrado&#10;&#10;Descripción generada automáticamente">
            <a:extLst>
              <a:ext uri="{FF2B5EF4-FFF2-40B4-BE49-F238E27FC236}">
                <a16:creationId xmlns:a16="http://schemas.microsoft.com/office/drawing/2014/main" id="{B8355963-B23C-4740-AF08-8C030485B9E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4156" y="3486445"/>
            <a:ext cx="1671440" cy="1769228"/>
          </a:xfrm>
          <a:prstGeom prst="rect">
            <a:avLst/>
          </a:prstGeom>
          <a:effectLst>
            <a:outerShdw blurRad="63500" dist="50800" dir="5400000" algn="ctr" rotWithShape="0">
              <a:srgbClr val="000000">
                <a:alpha val="17000"/>
              </a:srgbClr>
            </a:outerShdw>
          </a:effectLst>
        </p:spPr>
      </p:pic>
      <p:sp>
        <p:nvSpPr>
          <p:cNvPr id="32" name="CuadroTexto 31">
            <a:extLst>
              <a:ext uri="{FF2B5EF4-FFF2-40B4-BE49-F238E27FC236}">
                <a16:creationId xmlns:a16="http://schemas.microsoft.com/office/drawing/2014/main" id="{8888B9F0-FD2B-514F-894A-2633C431E373}"/>
              </a:ext>
            </a:extLst>
          </p:cNvPr>
          <p:cNvSpPr txBox="1"/>
          <p:nvPr userDrawn="1"/>
        </p:nvSpPr>
        <p:spPr>
          <a:xfrm>
            <a:off x="439756" y="6355420"/>
            <a:ext cx="2694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PrideCom</a:t>
            </a: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Marcador de texto 19">
            <a:extLst>
              <a:ext uri="{FF2B5EF4-FFF2-40B4-BE49-F238E27FC236}">
                <a16:creationId xmlns:a16="http://schemas.microsoft.com/office/drawing/2014/main" id="{5A64F582-52A4-7B49-B161-FF1C862A70B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98130" y="1703655"/>
            <a:ext cx="1481524" cy="1505763"/>
          </a:xfrm>
          <a:prstGeom prst="rect">
            <a:avLst/>
          </a:prstGeom>
        </p:spPr>
        <p:txBody>
          <a:bodyPr vert="horz" wrap="non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s-ES" sz="1400" kern="1200" baseline="0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 marL="9144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 marL="13716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 marL="18288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r>
              <a:rPr lang="es-ES" sz="1600" dirty="0">
                <a:latin typeface="Roboto" panose="02000000000000000000" pitchFamily="2" charset="0"/>
                <a:ea typeface="Roboto" panose="02000000000000000000" pitchFamily="2" charset="0"/>
              </a:rPr>
              <a:t>[Escribir aquí]</a:t>
            </a:r>
          </a:p>
        </p:txBody>
      </p:sp>
      <p:sp>
        <p:nvSpPr>
          <p:cNvPr id="48" name="Marcador de texto 19">
            <a:extLst>
              <a:ext uri="{FF2B5EF4-FFF2-40B4-BE49-F238E27FC236}">
                <a16:creationId xmlns:a16="http://schemas.microsoft.com/office/drawing/2014/main" id="{55254CBB-9725-DF47-8731-84B2378BAC9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475864" y="1703655"/>
            <a:ext cx="1481524" cy="1505763"/>
          </a:xfrm>
          <a:prstGeom prst="rect">
            <a:avLst/>
          </a:prstGeom>
        </p:spPr>
        <p:txBody>
          <a:bodyPr vert="horz" wrap="non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s-ES" sz="1400" kern="1200" baseline="0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 marL="9144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 marL="13716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 marL="18288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r>
              <a:rPr lang="es-ES" sz="1600" dirty="0">
                <a:latin typeface="Roboto" panose="02000000000000000000" pitchFamily="2" charset="0"/>
                <a:ea typeface="Roboto" panose="02000000000000000000" pitchFamily="2" charset="0"/>
              </a:rPr>
              <a:t>[Escribir aquí]</a:t>
            </a:r>
          </a:p>
        </p:txBody>
      </p:sp>
      <p:sp>
        <p:nvSpPr>
          <p:cNvPr id="49" name="Marcador de texto 19">
            <a:extLst>
              <a:ext uri="{FF2B5EF4-FFF2-40B4-BE49-F238E27FC236}">
                <a16:creationId xmlns:a16="http://schemas.microsoft.com/office/drawing/2014/main" id="{1409B43D-286F-964C-BA8C-6698620AB17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337032" y="1703655"/>
            <a:ext cx="1481524" cy="1505763"/>
          </a:xfrm>
          <a:prstGeom prst="rect">
            <a:avLst/>
          </a:prstGeom>
        </p:spPr>
        <p:txBody>
          <a:bodyPr vert="horz" wrap="non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s-ES" sz="1400" kern="1200" baseline="0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 marL="9144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 marL="13716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 marL="18288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r>
              <a:rPr lang="es-ES" sz="1600" dirty="0">
                <a:latin typeface="Roboto" panose="02000000000000000000" pitchFamily="2" charset="0"/>
                <a:ea typeface="Roboto" panose="02000000000000000000" pitchFamily="2" charset="0"/>
              </a:rPr>
              <a:t>[Escribir aquí]</a:t>
            </a:r>
          </a:p>
        </p:txBody>
      </p:sp>
      <p:sp>
        <p:nvSpPr>
          <p:cNvPr id="50" name="Marcador de texto 19">
            <a:extLst>
              <a:ext uri="{FF2B5EF4-FFF2-40B4-BE49-F238E27FC236}">
                <a16:creationId xmlns:a16="http://schemas.microsoft.com/office/drawing/2014/main" id="{F865AF86-96D7-A642-9F0C-DD360B198D5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190108" y="1703655"/>
            <a:ext cx="1481524" cy="1505763"/>
          </a:xfrm>
          <a:prstGeom prst="rect">
            <a:avLst/>
          </a:prstGeom>
        </p:spPr>
        <p:txBody>
          <a:bodyPr vert="horz" wrap="non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s-ES" sz="1400" kern="1200" baseline="0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 marL="9144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 marL="13716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 marL="18288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r>
              <a:rPr lang="es-ES" sz="1600" dirty="0">
                <a:latin typeface="Roboto" panose="02000000000000000000" pitchFamily="2" charset="0"/>
                <a:ea typeface="Roboto" panose="02000000000000000000" pitchFamily="2" charset="0"/>
              </a:rPr>
              <a:t>[Escribir aquí]</a:t>
            </a:r>
          </a:p>
        </p:txBody>
      </p:sp>
      <p:sp>
        <p:nvSpPr>
          <p:cNvPr id="51" name="Marcador de texto 19">
            <a:extLst>
              <a:ext uri="{FF2B5EF4-FFF2-40B4-BE49-F238E27FC236}">
                <a16:creationId xmlns:a16="http://schemas.microsoft.com/office/drawing/2014/main" id="{87F2B3EB-9DB3-7746-A0DB-1D720AB5F5B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140289" y="1703655"/>
            <a:ext cx="1481524" cy="1505763"/>
          </a:xfrm>
          <a:prstGeom prst="rect">
            <a:avLst/>
          </a:prstGeom>
        </p:spPr>
        <p:txBody>
          <a:bodyPr vert="horz" wrap="non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s-ES" sz="1400" kern="1200" baseline="0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 marL="9144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 marL="13716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 marL="18288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r>
              <a:rPr lang="es-ES" sz="1600" dirty="0">
                <a:latin typeface="Roboto" panose="02000000000000000000" pitchFamily="2" charset="0"/>
                <a:ea typeface="Roboto" panose="02000000000000000000" pitchFamily="2" charset="0"/>
              </a:rPr>
              <a:t>[Escribir aquí]</a:t>
            </a:r>
          </a:p>
        </p:txBody>
      </p:sp>
      <p:sp>
        <p:nvSpPr>
          <p:cNvPr id="52" name="Marcador de texto 19">
            <a:extLst>
              <a:ext uri="{FF2B5EF4-FFF2-40B4-BE49-F238E27FC236}">
                <a16:creationId xmlns:a16="http://schemas.microsoft.com/office/drawing/2014/main" id="{02F8C6C3-E4C2-AF45-8E12-B5EF505869C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033826" y="1703655"/>
            <a:ext cx="1481524" cy="1505763"/>
          </a:xfrm>
          <a:prstGeom prst="rect">
            <a:avLst/>
          </a:prstGeom>
        </p:spPr>
        <p:txBody>
          <a:bodyPr vert="horz" wrap="non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s-ES" sz="1400" kern="1200" baseline="0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 marL="9144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 marL="13716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 marL="18288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r>
              <a:rPr lang="es-ES" sz="1600" dirty="0">
                <a:latin typeface="Roboto" panose="02000000000000000000" pitchFamily="2" charset="0"/>
                <a:ea typeface="Roboto" panose="02000000000000000000" pitchFamily="2" charset="0"/>
              </a:rPr>
              <a:t>[Escribir aquí]</a:t>
            </a:r>
          </a:p>
        </p:txBody>
      </p:sp>
      <p:sp>
        <p:nvSpPr>
          <p:cNvPr id="53" name="Marcador de texto 19">
            <a:extLst>
              <a:ext uri="{FF2B5EF4-FFF2-40B4-BE49-F238E27FC236}">
                <a16:creationId xmlns:a16="http://schemas.microsoft.com/office/drawing/2014/main" id="{755D6DD2-0455-974F-A382-7E3D1FE33A1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98130" y="3581008"/>
            <a:ext cx="1481524" cy="1505763"/>
          </a:xfrm>
          <a:prstGeom prst="rect">
            <a:avLst/>
          </a:prstGeom>
        </p:spPr>
        <p:txBody>
          <a:bodyPr vert="horz" wrap="non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s-ES" sz="1400" kern="1200" baseline="0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 marL="9144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 marL="13716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 marL="18288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r>
              <a:rPr lang="es-ES" sz="1600" dirty="0">
                <a:latin typeface="Roboto" panose="02000000000000000000" pitchFamily="2" charset="0"/>
                <a:ea typeface="Roboto" panose="02000000000000000000" pitchFamily="2" charset="0"/>
              </a:rPr>
              <a:t>[Escribir aquí]</a:t>
            </a:r>
          </a:p>
        </p:txBody>
      </p:sp>
      <p:sp>
        <p:nvSpPr>
          <p:cNvPr id="54" name="Marcador de texto 19">
            <a:extLst>
              <a:ext uri="{FF2B5EF4-FFF2-40B4-BE49-F238E27FC236}">
                <a16:creationId xmlns:a16="http://schemas.microsoft.com/office/drawing/2014/main" id="{F807ECE4-96A6-F145-89C8-5580AA0E396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475864" y="3581008"/>
            <a:ext cx="1481524" cy="1505763"/>
          </a:xfrm>
          <a:prstGeom prst="rect">
            <a:avLst/>
          </a:prstGeom>
        </p:spPr>
        <p:txBody>
          <a:bodyPr vert="horz" wrap="non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s-ES" sz="1400" kern="1200" baseline="0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 marL="9144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 marL="13716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 marL="18288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r>
              <a:rPr lang="es-ES" sz="1600" dirty="0">
                <a:latin typeface="Roboto" panose="02000000000000000000" pitchFamily="2" charset="0"/>
                <a:ea typeface="Roboto" panose="02000000000000000000" pitchFamily="2" charset="0"/>
              </a:rPr>
              <a:t>[Escribir aquí]</a:t>
            </a:r>
          </a:p>
        </p:txBody>
      </p:sp>
      <p:sp>
        <p:nvSpPr>
          <p:cNvPr id="55" name="Marcador de texto 19">
            <a:extLst>
              <a:ext uri="{FF2B5EF4-FFF2-40B4-BE49-F238E27FC236}">
                <a16:creationId xmlns:a16="http://schemas.microsoft.com/office/drawing/2014/main" id="{2EA127AB-030D-1B49-A0B7-88233302716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37032" y="3581008"/>
            <a:ext cx="1481524" cy="1505763"/>
          </a:xfrm>
          <a:prstGeom prst="rect">
            <a:avLst/>
          </a:prstGeom>
        </p:spPr>
        <p:txBody>
          <a:bodyPr vert="horz" wrap="non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s-ES" sz="1400" kern="1200" baseline="0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 marL="9144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 marL="13716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 marL="18288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r>
              <a:rPr lang="es-ES" sz="1600" dirty="0">
                <a:latin typeface="Roboto" panose="02000000000000000000" pitchFamily="2" charset="0"/>
                <a:ea typeface="Roboto" panose="02000000000000000000" pitchFamily="2" charset="0"/>
              </a:rPr>
              <a:t>[Escribir aquí]</a:t>
            </a:r>
          </a:p>
        </p:txBody>
      </p:sp>
      <p:sp>
        <p:nvSpPr>
          <p:cNvPr id="56" name="Marcador de texto 19">
            <a:extLst>
              <a:ext uri="{FF2B5EF4-FFF2-40B4-BE49-F238E27FC236}">
                <a16:creationId xmlns:a16="http://schemas.microsoft.com/office/drawing/2014/main" id="{B6E02408-EDFD-304D-9E48-F83EE836A73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190108" y="3581008"/>
            <a:ext cx="1481524" cy="1505763"/>
          </a:xfrm>
          <a:prstGeom prst="rect">
            <a:avLst/>
          </a:prstGeom>
        </p:spPr>
        <p:txBody>
          <a:bodyPr vert="horz" wrap="non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s-ES" sz="1400" kern="1200" baseline="0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 marL="9144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 marL="13716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 marL="18288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r>
              <a:rPr lang="es-ES" sz="1600" dirty="0">
                <a:latin typeface="Roboto" panose="02000000000000000000" pitchFamily="2" charset="0"/>
                <a:ea typeface="Roboto" panose="02000000000000000000" pitchFamily="2" charset="0"/>
              </a:rPr>
              <a:t>[Escribir aquí]</a:t>
            </a:r>
          </a:p>
        </p:txBody>
      </p:sp>
      <p:sp>
        <p:nvSpPr>
          <p:cNvPr id="57" name="Marcador de texto 19">
            <a:extLst>
              <a:ext uri="{FF2B5EF4-FFF2-40B4-BE49-F238E27FC236}">
                <a16:creationId xmlns:a16="http://schemas.microsoft.com/office/drawing/2014/main" id="{22037B78-25DE-FE42-B029-26D30E858EC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140289" y="3581008"/>
            <a:ext cx="1481524" cy="1505763"/>
          </a:xfrm>
          <a:prstGeom prst="rect">
            <a:avLst/>
          </a:prstGeom>
        </p:spPr>
        <p:txBody>
          <a:bodyPr vert="horz" wrap="non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s-ES" sz="1400" kern="1200" baseline="0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 marL="9144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 marL="13716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 marL="18288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r>
              <a:rPr lang="es-ES" sz="1600" dirty="0">
                <a:latin typeface="Roboto" panose="02000000000000000000" pitchFamily="2" charset="0"/>
                <a:ea typeface="Roboto" panose="02000000000000000000" pitchFamily="2" charset="0"/>
              </a:rPr>
              <a:t>[Escribir aquí]</a:t>
            </a:r>
          </a:p>
        </p:txBody>
      </p:sp>
      <p:sp>
        <p:nvSpPr>
          <p:cNvPr id="58" name="Marcador de texto 19">
            <a:extLst>
              <a:ext uri="{FF2B5EF4-FFF2-40B4-BE49-F238E27FC236}">
                <a16:creationId xmlns:a16="http://schemas.microsoft.com/office/drawing/2014/main" id="{C74C931E-A2FE-CF46-A646-FD27AE7CD60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0033826" y="3581008"/>
            <a:ext cx="1481524" cy="1505763"/>
          </a:xfrm>
          <a:prstGeom prst="rect">
            <a:avLst/>
          </a:prstGeom>
        </p:spPr>
        <p:txBody>
          <a:bodyPr vert="horz" wrap="non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s-ES" sz="1400" kern="1200" baseline="0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 marL="9144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 marL="13716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 marL="1828800" indent="0"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r>
              <a:rPr lang="es-ES" sz="1600" dirty="0">
                <a:latin typeface="Roboto" panose="02000000000000000000" pitchFamily="2" charset="0"/>
                <a:ea typeface="Roboto" panose="02000000000000000000" pitchFamily="2" charset="0"/>
              </a:rPr>
              <a:t>[Escribir aquí]</a:t>
            </a:r>
          </a:p>
        </p:txBody>
      </p:sp>
    </p:spTree>
    <p:extLst>
      <p:ext uri="{BB962C8B-B14F-4D97-AF65-F5344CB8AC3E}">
        <p14:creationId xmlns:p14="http://schemas.microsoft.com/office/powerpoint/2010/main" val="355496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1131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iro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15">
            <a:extLst>
              <a:ext uri="{FF2B5EF4-FFF2-40B4-BE49-F238E27FC236}">
                <a16:creationId xmlns:a16="http://schemas.microsoft.com/office/drawing/2014/main" id="{7AA2BEB7-3044-554B-BA22-08263024FBA5}"/>
              </a:ext>
            </a:extLst>
          </p:cNvPr>
          <p:cNvSpPr txBox="1"/>
          <p:nvPr/>
        </p:nvSpPr>
        <p:spPr>
          <a:xfrm>
            <a:off x="413254" y="1163370"/>
            <a:ext cx="10425075" cy="411884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spcAft>
                <a:spcPts val="800"/>
              </a:spcAft>
            </a:pPr>
            <a:r>
              <a:rPr lang="es-ES" sz="1900" spc="-1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siempre pones en marcha el mismo tipo de acciones en las que la empresa da información</a:t>
            </a:r>
            <a:br>
              <a:rPr lang="es-ES" sz="1900" spc="-1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ES" sz="1900" spc="-1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el empleado la recibe, tenemos algo que decirte: cambia de estrategia. </a:t>
            </a:r>
          </a:p>
          <a:p>
            <a:pPr>
              <a:spcAft>
                <a:spcPts val="800"/>
              </a:spcAft>
            </a:pPr>
            <a:r>
              <a:rPr lang="es-ES" sz="1900" spc="-1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Hacer esto es poco eficaz y puede llegar a resultar frío y aburrido. Necesitas promover </a:t>
            </a:r>
            <a:r>
              <a:rPr lang="es-ES" sz="1900" b="1" spc="-1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iniciativas que impliquen a las personas y les permitan participar en experiencias con compañeros</a:t>
            </a:r>
            <a:r>
              <a:rPr lang="es-ES" sz="1900" spc="-1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ya que estos momentos son los que unen a los equipos y refuerzan el compromiso con la empresa.</a:t>
            </a:r>
          </a:p>
          <a:p>
            <a:pPr>
              <a:spcAft>
                <a:spcPts val="800"/>
              </a:spcAft>
            </a:pPr>
            <a:r>
              <a:rPr lang="es-ES" sz="1900" spc="-1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Aprovecha hitos o días señalados que vayan en línea con los valores de la organización para vincularlos a acciones de celebración o reconocimiento en los que participen los empleados.</a:t>
            </a:r>
          </a:p>
          <a:p>
            <a:pPr>
              <a:spcAft>
                <a:spcPts val="800"/>
              </a:spcAft>
            </a:pPr>
            <a:r>
              <a:rPr lang="es-ES" sz="1900" spc="-1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Puedes empezar a hacerlo con el</a:t>
            </a:r>
            <a:r>
              <a:rPr lang="es-ES" sz="1900" b="1" spc="-1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Día Internacional de la mujer </a:t>
            </a:r>
            <a:r>
              <a:rPr lang="es-ES" sz="1900" spc="-1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próximo </a:t>
            </a:r>
            <a:r>
              <a:rPr lang="es-ES" sz="1900" b="1" spc="-1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 de marzo </a:t>
            </a:r>
            <a:r>
              <a:rPr lang="es-ES" sz="1900" spc="-1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 esta herramienta: el “mural vivo”. Una plantilla en la que escribir mensajes de reconocimiento que te permite dar voz a los empleados e implicarles en una bonita experiencia de comunicación transversal.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0930602-ADF4-E642-B9BE-2CEA73A69A3C}"/>
              </a:ext>
            </a:extLst>
          </p:cNvPr>
          <p:cNvSpPr txBox="1"/>
          <p:nvPr/>
        </p:nvSpPr>
        <p:spPr>
          <a:xfrm>
            <a:off x="413253" y="461639"/>
            <a:ext cx="10000809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4200" b="1" dirty="0">
                <a:latin typeface="Arial" panose="020B0604020202020204" pitchFamily="34" charset="0"/>
                <a:cs typeface="Arial" panose="020B0604020202020204" pitchFamily="34" charset="0"/>
              </a:rPr>
              <a:t>“MURAL VIVO”</a:t>
            </a:r>
            <a:endParaRPr lang="es-ES" sz="4200" b="1" i="0" u="none" strike="noStrike" kern="1200" cap="none" spc="0" baseline="0" dirty="0">
              <a:uFillTx/>
              <a:latin typeface="Arial" panose="020B0604020202020204" pitchFamily="34" charset="0"/>
              <a:ea typeface="Roboto Bk" pitchFamily="2"/>
              <a:cs typeface="Arial" panose="020B0604020202020204" pitchFamily="34" charset="0"/>
            </a:endParaRPr>
          </a:p>
        </p:txBody>
      </p:sp>
      <p:pic>
        <p:nvPicPr>
          <p:cNvPr id="8" name="Imagen 7" descr="Icono&#10;&#10;Descripción generada automáticamente">
            <a:extLst>
              <a:ext uri="{FF2B5EF4-FFF2-40B4-BE49-F238E27FC236}">
                <a16:creationId xmlns:a16="http://schemas.microsoft.com/office/drawing/2014/main" id="{E74D119E-72AB-8341-BF1C-6211500280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09" t="28049" r="-2805"/>
          <a:stretch/>
        </p:blipFill>
        <p:spPr>
          <a:xfrm rot="10800000">
            <a:off x="8831180" y="2264886"/>
            <a:ext cx="3360820" cy="4593114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78222AB6-C2E3-1642-97F0-64E2E8F9A413}"/>
              </a:ext>
            </a:extLst>
          </p:cNvPr>
          <p:cNvSpPr txBox="1"/>
          <p:nvPr/>
        </p:nvSpPr>
        <p:spPr>
          <a:xfrm>
            <a:off x="10129838" y="6259001"/>
            <a:ext cx="165427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700" i="0" u="none" strike="noStrike" dirty="0"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[logo empresa]</a:t>
            </a:r>
            <a:endParaRPr lang="es-ES" sz="1700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C0FD2C7-E2D1-0C41-840D-3DAFCA740070}"/>
              </a:ext>
            </a:extLst>
          </p:cNvPr>
          <p:cNvSpPr txBox="1"/>
          <p:nvPr/>
        </p:nvSpPr>
        <p:spPr>
          <a:xfrm>
            <a:off x="413253" y="5595230"/>
            <a:ext cx="521673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700" b="1" i="0" u="none" strike="noStrike" dirty="0"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¡Implica </a:t>
            </a:r>
            <a:r>
              <a:rPr lang="es-ES" sz="2700" b="1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 </a:t>
            </a:r>
            <a:r>
              <a:rPr lang="es-ES" sz="2700" b="1" i="0" u="none" strike="noStrike" dirty="0"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tus empleados!</a:t>
            </a:r>
            <a:endParaRPr lang="es-ES" sz="2700" b="1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007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15">
            <a:extLst>
              <a:ext uri="{FF2B5EF4-FFF2-40B4-BE49-F238E27FC236}">
                <a16:creationId xmlns:a16="http://schemas.microsoft.com/office/drawing/2014/main" id="{2A72260A-908A-5A46-9108-FF5156971DD7}"/>
              </a:ext>
            </a:extLst>
          </p:cNvPr>
          <p:cNvSpPr txBox="1"/>
          <p:nvPr/>
        </p:nvSpPr>
        <p:spPr>
          <a:xfrm>
            <a:off x="413254" y="1163370"/>
            <a:ext cx="11061569" cy="411884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spcAft>
                <a:spcPts val="800"/>
              </a:spcAft>
            </a:pPr>
            <a:r>
              <a:rPr lang="es-A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lo vas a hacer de forma </a:t>
            </a:r>
            <a:r>
              <a:rPr lang="es-AR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  <a:r>
              <a:rPr lang="es-A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envía un comunicado inspiracional con motivo del Día Internacional de la Mujer y adjunta el link a la plantilla del “mural vivo” o utiliza herramientas tipo </a:t>
            </a:r>
            <a:r>
              <a:rPr lang="es-A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miro</a:t>
            </a:r>
            <a:r>
              <a:rPr lang="es-A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invitando a los empleados a poner un mensaje de reconocimiento a aquellas mujeres que son un ejemplo y pilar fundamental en sus vidas tanto dentro como fuera de la empresa. </a:t>
            </a:r>
          </a:p>
          <a:p>
            <a:pPr>
              <a:spcAft>
                <a:spcPts val="800"/>
              </a:spcAft>
            </a:pPr>
            <a:r>
              <a:rPr lang="es-A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va a ser </a:t>
            </a:r>
            <a:r>
              <a:rPr lang="es-AR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offline</a:t>
            </a:r>
            <a:r>
              <a:rPr lang="es-A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reúne a los empleados por grupos o departamentos manteniendo la distancia de seguridad y las mascarillas y coméntales que con motivo del Día Internacional de la Mujer te gustaría que escriban en un post-it un mensaje de reconocimiento a aquellas mujeres que son un ejemplo</a:t>
            </a:r>
            <a:br>
              <a:rPr lang="es-A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pilar fundamental en sus vidas tanto dentro como fuera de la empresa y lo peguen en el mural. </a:t>
            </a:r>
          </a:p>
          <a:p>
            <a:pPr>
              <a:spcAft>
                <a:spcPts val="800"/>
              </a:spcAft>
            </a:pPr>
            <a:r>
              <a:rPr lang="es-A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ambos casos, </a:t>
            </a:r>
            <a:r>
              <a:rPr lang="es-AR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habla con los managers para que rompan el hielo </a:t>
            </a:r>
            <a:r>
              <a:rPr lang="es-A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coloquen el primer mensaje</a:t>
            </a:r>
            <a:br>
              <a:rPr lang="es-A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comunica una fecha límite para poder participar en la iniciativa. Informa a los empleados de que</a:t>
            </a:r>
            <a:br>
              <a:rPr lang="es-A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resultado final se subirá al canal interno de comunicación</a:t>
            </a:r>
            <a:r>
              <a:rPr lang="es-A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Y cuando lo subas, acompaña esa imagen de un </a:t>
            </a:r>
            <a:r>
              <a:rPr lang="es-AR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de agradecimiento </a:t>
            </a:r>
            <a:r>
              <a:rPr lang="es-A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la colaboración. 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12180F2-1B91-BE41-99A3-66921D93E562}"/>
              </a:ext>
            </a:extLst>
          </p:cNvPr>
          <p:cNvSpPr txBox="1"/>
          <p:nvPr/>
        </p:nvSpPr>
        <p:spPr>
          <a:xfrm>
            <a:off x="413253" y="461639"/>
            <a:ext cx="11365493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4200" b="1" spc="-40" dirty="0">
                <a:latin typeface="Arial" panose="020B0604020202020204" pitchFamily="34" charset="0"/>
                <a:cs typeface="Arial" panose="020B0604020202020204" pitchFamily="34" charset="0"/>
              </a:rPr>
              <a:t>¿Cómo poner en marcha el “MURAL VIVO”?</a:t>
            </a:r>
            <a:endParaRPr lang="es-ES" sz="4200" b="1" i="0" u="none" strike="noStrike" kern="1200" cap="none" spc="-40" dirty="0">
              <a:uFillTx/>
              <a:latin typeface="Arial" panose="020B0604020202020204" pitchFamily="34" charset="0"/>
              <a:ea typeface="Roboto Bk" pitchFamily="2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E32CB49-7A83-AC4D-B87B-8915A7F749BC}"/>
              </a:ext>
            </a:extLst>
          </p:cNvPr>
          <p:cNvSpPr txBox="1"/>
          <p:nvPr/>
        </p:nvSpPr>
        <p:spPr>
          <a:xfrm>
            <a:off x="413253" y="5595230"/>
            <a:ext cx="521673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700" b="1" i="0" u="none" strike="noStrike" dirty="0"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¡Implica </a:t>
            </a:r>
            <a:r>
              <a:rPr lang="es-ES" sz="2700" b="1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 </a:t>
            </a:r>
            <a:r>
              <a:rPr lang="es-ES" sz="2700" b="1" i="0" u="none" strike="noStrike" dirty="0"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tus empleados!</a:t>
            </a:r>
            <a:endParaRPr lang="es-ES" sz="2700" b="1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853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uadroTexto 19">
            <a:extLst>
              <a:ext uri="{FF2B5EF4-FFF2-40B4-BE49-F238E27FC236}">
                <a16:creationId xmlns:a16="http://schemas.microsoft.com/office/drawing/2014/main" id="{D3960958-92EC-364C-90F2-6AB5D93EA7DC}"/>
              </a:ext>
            </a:extLst>
          </p:cNvPr>
          <p:cNvSpPr txBox="1"/>
          <p:nvPr/>
        </p:nvSpPr>
        <p:spPr>
          <a:xfrm>
            <a:off x="413253" y="461639"/>
            <a:ext cx="10000809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4200" b="1" dirty="0">
                <a:latin typeface="Arial" panose="020B0604020202020204" pitchFamily="34" charset="0"/>
                <a:cs typeface="Arial" panose="020B0604020202020204" pitchFamily="34" charset="0"/>
              </a:rPr>
              <a:t>“MURAL VIVO”</a:t>
            </a:r>
            <a:endParaRPr lang="es-ES" sz="4200" b="1" i="0" u="none" strike="noStrike" kern="1200" cap="none" spc="0" baseline="0" dirty="0">
              <a:uFillTx/>
              <a:latin typeface="Arial" panose="020B0604020202020204" pitchFamily="34" charset="0"/>
              <a:ea typeface="Roboto Bk" pitchFamily="2"/>
              <a:cs typeface="Arial" panose="020B060402020202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8C35126-0814-D945-A896-A4F2C6209402}"/>
              </a:ext>
            </a:extLst>
          </p:cNvPr>
          <p:cNvSpPr txBox="1"/>
          <p:nvPr/>
        </p:nvSpPr>
        <p:spPr>
          <a:xfrm>
            <a:off x="413253" y="5595230"/>
            <a:ext cx="521673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700" b="1" i="0" u="none" strike="noStrike" dirty="0"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¡Implica </a:t>
            </a:r>
            <a:r>
              <a:rPr lang="es-ES" sz="2700" b="1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 </a:t>
            </a:r>
            <a:r>
              <a:rPr lang="es-ES" sz="2700" b="1" i="0" u="none" strike="noStrike" dirty="0"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tus empleados!</a:t>
            </a:r>
            <a:endParaRPr lang="es-ES" sz="2700" b="1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AFEA8F-D283-1F47-8CE7-007D226BD35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8" name="Marcador de texto 17">
            <a:extLst>
              <a:ext uri="{FF2B5EF4-FFF2-40B4-BE49-F238E27FC236}">
                <a16:creationId xmlns:a16="http://schemas.microsoft.com/office/drawing/2014/main" id="{B504FE0A-9AC2-C349-A7A6-8515EEB588B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id="{2D1884DE-034A-5C45-83B8-25879EF875D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3" name="Marcador de texto 22">
            <a:extLst>
              <a:ext uri="{FF2B5EF4-FFF2-40B4-BE49-F238E27FC236}">
                <a16:creationId xmlns:a16="http://schemas.microsoft.com/office/drawing/2014/main" id="{00862B39-A223-1640-B5D7-A580A341165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E124E168-1C11-3B44-AC3B-447B77DAA5D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Marcador de texto 26">
            <a:extLst>
              <a:ext uri="{FF2B5EF4-FFF2-40B4-BE49-F238E27FC236}">
                <a16:creationId xmlns:a16="http://schemas.microsoft.com/office/drawing/2014/main" id="{18003D80-60FE-474E-8209-3A0574FD7D2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Marcador de texto 28">
            <a:extLst>
              <a:ext uri="{FF2B5EF4-FFF2-40B4-BE49-F238E27FC236}">
                <a16:creationId xmlns:a16="http://schemas.microsoft.com/office/drawing/2014/main" id="{5F8AB027-202C-B249-BB4D-0014CCABBD26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Marcador de texto 30">
            <a:extLst>
              <a:ext uri="{FF2B5EF4-FFF2-40B4-BE49-F238E27FC236}">
                <a16:creationId xmlns:a16="http://schemas.microsoft.com/office/drawing/2014/main" id="{A19DA691-EDEB-B74A-AB2F-9F38746AE33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3" name="Marcador de texto 32">
            <a:extLst>
              <a:ext uri="{FF2B5EF4-FFF2-40B4-BE49-F238E27FC236}">
                <a16:creationId xmlns:a16="http://schemas.microsoft.com/office/drawing/2014/main" id="{E4DB6274-4060-FF4E-803C-4D4B98A07305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5" name="Marcador de texto 34">
            <a:extLst>
              <a:ext uri="{FF2B5EF4-FFF2-40B4-BE49-F238E27FC236}">
                <a16:creationId xmlns:a16="http://schemas.microsoft.com/office/drawing/2014/main" id="{42D1C98A-37CC-7C4D-B5CC-EEBA7969026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7" name="Marcador de texto 36">
            <a:extLst>
              <a:ext uri="{FF2B5EF4-FFF2-40B4-BE49-F238E27FC236}">
                <a16:creationId xmlns:a16="http://schemas.microsoft.com/office/drawing/2014/main" id="{5D801D23-1FF9-D743-8635-A2522B8999A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9" name="Marcador de texto 38">
            <a:extLst>
              <a:ext uri="{FF2B5EF4-FFF2-40B4-BE49-F238E27FC236}">
                <a16:creationId xmlns:a16="http://schemas.microsoft.com/office/drawing/2014/main" id="{07C40A7F-1F46-9345-A964-1DEF7F59A536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69144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</TotalTime>
  <Words>412</Words>
  <Application>Microsoft Office PowerPoint</Application>
  <PresentationFormat>Panorámica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Roboto</vt:lpstr>
      <vt:lpstr>Roboto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CONSTRUYE TU EMPLOYEE PERSONA</dc:title>
  <dc:creator>Marta Bernaldo</dc:creator>
  <cp:lastModifiedBy>Marta Bernaldo</cp:lastModifiedBy>
  <cp:revision>93</cp:revision>
  <dcterms:created xsi:type="dcterms:W3CDTF">2020-11-05T10:52:44Z</dcterms:created>
  <dcterms:modified xsi:type="dcterms:W3CDTF">2021-02-24T11:53:27Z</dcterms:modified>
</cp:coreProperties>
</file>